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.xml" ContentType="application/vnd.openxmlformats-officedocument.presentationml.slideLayout+xml"/>
  <Override PartName="/ppt/presProps.xml" ContentType="application/vnd.openxmlformats-officedocument.presentationml.presProps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tableStyles.xml" ContentType="application/vnd.openxmlformats-officedocument.presentationml.tableStyles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viewProps.xml" ContentType="application/vnd.openxmlformats-officedocument.presentationml.viewProp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4630400" cy="8229600"/>
  <p:notesSz cx="8229600" cy="14630400"/>
  <p:embeddedFontLst>
    <p:embeddedFont>
      <p:font typeface="Sitka Heading Semibold" pitchFamily="2" charset="0"/>
      <p:bold r:id="rId14"/>
      <p:boldItalic r:id="rId15"/>
    </p:embeddedFont>
    <p:embeddedFont>
      <p:font typeface="Sitka Small" pitchFamily="2" charset="0"/>
      <p:regular r:id="rId16"/>
      <p:bold r:id="rId17"/>
      <p:italic r:id="rId18"/>
      <p:boldItalic r:id="rId19"/>
    </p:embeddedFont>
    <p:embeddedFont>
      <p:font typeface="Sitka Small Semibold" pitchFamily="2" charset="0"/>
      <p:bold r:id="rId20"/>
      <p:boldItalic r:id="rId21"/>
    </p:embeddedFont>
    <p:embeddedFont>
      <p:font typeface="Sitka Text Semibold" pitchFamily="2" charset="0"/>
      <p:bold r:id="rId22"/>
      <p:boldItalic r:id="rId23"/>
    </p:embeddedFont>
    <p:embeddedFont>
      <p:font typeface="Sora Light" panose="020B0604020202020204" charset="0"/>
      <p:regular r:id="rId24"/>
    </p:embeddedFont>
    <p:embeddedFont>
      <p:font typeface="Sora Semi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notesMaster" Target="/ppt/notesMasters/notesMaster1.xml" Id="rId13" /><Relationship Type="http://schemas.openxmlformats.org/officeDocument/2006/relationships/font" Target="/ppt/fonts/font5.fntdata" Id="rId18" /><Relationship Type="http://schemas.openxmlformats.org/officeDocument/2006/relationships/presProps" Target="/ppt/presProps.xml" Id="rId26" /><Relationship Type="http://schemas.openxmlformats.org/officeDocument/2006/relationships/slide" Target="/ppt/slides/slide2.xml" Id="rId3" /><Relationship Type="http://schemas.openxmlformats.org/officeDocument/2006/relationships/font" Target="/ppt/fonts/font8.fntdata" Id="rId21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font" Target="/ppt/fonts/font4.fntdata" Id="rId17" /><Relationship Type="http://schemas.openxmlformats.org/officeDocument/2006/relationships/font" Target="/ppt/fonts/font12.fntdata" Id="rId25" /><Relationship Type="http://schemas.openxmlformats.org/officeDocument/2006/relationships/slide" Target="/ppt/slides/slide1.xml" Id="rId2" /><Relationship Type="http://schemas.openxmlformats.org/officeDocument/2006/relationships/font" Target="/ppt/fonts/font3.fntdata" Id="rId16" /><Relationship Type="http://schemas.openxmlformats.org/officeDocument/2006/relationships/font" Target="/ppt/fonts/font7.fntdata" Id="rId20" /><Relationship Type="http://schemas.openxmlformats.org/officeDocument/2006/relationships/tableStyles" Target="/ppt/tableStyles.xml" Id="rId29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font" Target="/ppt/fonts/font11.fntdata" Id="rId24" /><Relationship Type="http://schemas.openxmlformats.org/officeDocument/2006/relationships/slide" Target="/ppt/slides/slide4.xml" Id="rId5" /><Relationship Type="http://schemas.openxmlformats.org/officeDocument/2006/relationships/font" Target="/ppt/fonts/font2.fntdata" Id="rId15" /><Relationship Type="http://schemas.openxmlformats.org/officeDocument/2006/relationships/font" Target="/ppt/fonts/font10.fntdata" Id="rId23" /><Relationship Type="http://schemas.openxmlformats.org/officeDocument/2006/relationships/theme" Target="/ppt/theme/theme1.xml" Id="rId28" /><Relationship Type="http://schemas.openxmlformats.org/officeDocument/2006/relationships/slide" Target="/ppt/slides/slide9.xml" Id="rId10" /><Relationship Type="http://schemas.openxmlformats.org/officeDocument/2006/relationships/font" Target="/ppt/fonts/font6.fntdata" Id="rId19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font" Target="/ppt/fonts/font1.fntdata" Id="rId14" /><Relationship Type="http://schemas.openxmlformats.org/officeDocument/2006/relationships/font" Target="/ppt/fonts/font9.fntdata" Id="rId22" /><Relationship Type="http://schemas.openxmlformats.org/officeDocument/2006/relationships/viewProps" Target="/ppt/viewProps.xml" Id="rId27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7337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0.xml" Id="rId2" /><Relationship Type="http://schemas.openxmlformats.org/officeDocument/2006/relationships/notesMaster" Target="/ppt/notesMasters/notesMaster1.xml" Id="rId1" /></Relationships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11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Id2" /><Relationship Type="http://schemas.openxmlformats.org/officeDocument/2006/relationships/notesMaster" Target="/ppt/notesMasters/notesMaster1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Id2" /><Relationship Type="http://schemas.openxmlformats.org/officeDocument/2006/relationships/notesMaster" Target="/ppt/notesMasters/notesMaster1.xml" Id="rId1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Id2" /><Relationship Type="http://schemas.openxmlformats.org/officeDocument/2006/relationships/notesMaster" Target="/ppt/notesMasters/notesMaster1.xml" Id="rId1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Id2" /><Relationship Type="http://schemas.openxmlformats.org/officeDocument/2006/relationships/notesMaster" Target="/ppt/notesMasters/notesMaster1.xml" Id="rId1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8.xml" Id="rId2" /><Relationship Type="http://schemas.openxmlformats.org/officeDocument/2006/relationships/notesMaster" Target="/ppt/notesMasters/notesMaster1.xml" Id="rId1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9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FDBCA-368C-229D-68DE-3926E36E6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CA9E4E-C6E1-8E74-C7B1-3AEA172A87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E4EB50-7024-48CF-C2AB-36A0C47E3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EE46E-5B4E-B659-720D-11E2F74274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78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1151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7.xml" Id="rId7" /><Relationship Type="http://schemas.openxmlformats.org/officeDocument/2006/relationships/theme" Target="/ppt/theme/theme1.xml" Id="rId12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11.xml" Id="rId11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9.xml" Id="rId9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21.png" Id="rId3" /><Relationship Type="http://schemas.openxmlformats.org/officeDocument/2006/relationships/notesSlide" Target="/ppt/notesSlides/notesSlide10.xml" Id="rId2" /><Relationship Type="http://schemas.openxmlformats.org/officeDocument/2006/relationships/slideLayout" Target="/ppt/slideLayouts/slideLayout10.xml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22.png" Id="rId3" /><Relationship Type="http://schemas.openxmlformats.org/officeDocument/2006/relationships/notesSlide" Target="/ppt/notesSlides/notesSlide11.xml" Id="rId2" /><Relationship Type="http://schemas.openxmlformats.org/officeDocument/2006/relationships/slideLayout" Target="/ppt/slideLayouts/slideLayout11.xml" Id="rId1" /><Relationship Type="http://schemas.openxmlformats.org/officeDocument/2006/relationships/image" Target="/ppt/media/image24.png" Id="rId5" /><Relationship Type="http://schemas.openxmlformats.org/officeDocument/2006/relationships/image" Target="/ppt/media/image23.png" Id="rId4" /><Relationship Type="http://schemas.openxmlformats.org/officeDocument/2006/relationships/hyperlink" Target="https://github.com/tamiltamil2121v-cloud" TargetMode="External" Id="rId6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4.png" Id="rId3" /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3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5.png" Id="rId3" /><Relationship Type="http://schemas.openxmlformats.org/officeDocument/2006/relationships/image" Target="/ppt/media/image9.png" Id="rId7" /><Relationship Type="http://schemas.openxmlformats.org/officeDocument/2006/relationships/notesSlide" Target="/ppt/notesSlides/notesSlide3.xml" Id="rId2" /><Relationship Type="http://schemas.openxmlformats.org/officeDocument/2006/relationships/slideLayout" Target="/ppt/slideLayouts/slideLayout4.xml" Id="rId1" /><Relationship Type="http://schemas.openxmlformats.org/officeDocument/2006/relationships/image" Target="/ppt/media/image8.png" Id="rId6" /><Relationship Type="http://schemas.openxmlformats.org/officeDocument/2006/relationships/image" Target="/ppt/media/image7.png" Id="rId5" /><Relationship Type="http://schemas.openxmlformats.org/officeDocument/2006/relationships/image" Target="/ppt/media/image6.png" Id="rId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Id2" /><Relationship Type="http://schemas.openxmlformats.org/officeDocument/2006/relationships/slideLayout" Target="/ppt/slideLayouts/slideLayout5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10.png" Id="rId3" /><Relationship Type="http://schemas.openxmlformats.org/officeDocument/2006/relationships/notesSlide" Target="/ppt/notesSlides/notesSlide5.xml" Id="rId2" /><Relationship Type="http://schemas.openxmlformats.org/officeDocument/2006/relationships/slideLayout" Target="/ppt/slideLayouts/slideLayout6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11.png" Id="rId3" /><Relationship Type="http://schemas.openxmlformats.org/officeDocument/2006/relationships/notesSlide" Target="/ppt/notesSlides/notesSlide6.xml" Id="rId2" /><Relationship Type="http://schemas.openxmlformats.org/officeDocument/2006/relationships/slideLayout" Target="/ppt/slideLayouts/slideLayout7.xml" Id="rId1" /><Relationship Type="http://schemas.openxmlformats.org/officeDocument/2006/relationships/image" Target="/ppt/media/image14.png" Id="rId6" /><Relationship Type="http://schemas.openxmlformats.org/officeDocument/2006/relationships/image" Target="/ppt/media/image13.png" Id="rId5" /><Relationship Type="http://schemas.openxmlformats.org/officeDocument/2006/relationships/image" Target="/ppt/media/image12.png" Id="rId4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15.png" Id="rId3" /><Relationship Type="http://schemas.openxmlformats.org/officeDocument/2006/relationships/notesSlide" Target="/ppt/notesSlides/notesSlide7.xml" Id="rId2" /><Relationship Type="http://schemas.openxmlformats.org/officeDocument/2006/relationships/slideLayout" Target="/ppt/slideLayouts/slideLayout8.xml" Id="rId1" /><Relationship Type="http://schemas.openxmlformats.org/officeDocument/2006/relationships/image" Target="/ppt/media/image17.png" Id="rId5" /><Relationship Type="http://schemas.openxmlformats.org/officeDocument/2006/relationships/image" Target="/ppt/media/image16.png" Id="rId4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18.png" Id="rId3" /><Relationship Type="http://schemas.openxmlformats.org/officeDocument/2006/relationships/notesSlide" Target="/ppt/notesSlides/notesSlide8.xml" Id="rId2" /><Relationship Type="http://schemas.openxmlformats.org/officeDocument/2006/relationships/slideLayout" Target="/ppt/slideLayouts/slideLayout9.xml" Id="rId1" /><Relationship Type="http://schemas.openxmlformats.org/officeDocument/2006/relationships/image" Target="/ppt/media/image19.png" Id="rId4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20.png" Id="rId3" /><Relationship Type="http://schemas.openxmlformats.org/officeDocument/2006/relationships/notesSlide" Target="/ppt/notesSlides/notesSlide9.xml" Id="rId2" /><Relationship Type="http://schemas.openxmlformats.org/officeDocument/2006/relationships/slideLayout" Target="/ppt/slideLayouts/slideLayout10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33767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1F1E1E"/>
                </a:solidFill>
                <a:latin typeface="Sitka Small" pitchFamily="2" charset="0"/>
                <a:ea typeface="Sora Semi Bold" pitchFamily="34" charset="-122"/>
                <a:cs typeface="Sora Semi Bold" pitchFamily="34" charset="-120"/>
              </a:rPr>
              <a:t>Zomato Delivery Partner Dashboard</a:t>
            </a:r>
            <a:endParaRPr lang="en-US" sz="4450" b="1" dirty="0">
              <a:latin typeface="Sitka Small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44709" y="4088011"/>
            <a:ext cx="7627382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100" b="1" dirty="0">
              <a:latin typeface="Sitka Small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67013" y="4088011"/>
            <a:ext cx="7872735" cy="1331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Created by:</a:t>
            </a:r>
            <a:r>
              <a:rPr lang="en-US" sz="20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Dinesh Sivakumar | Data Analytics &amp; Business Intelligence Specialist</a:t>
            </a:r>
            <a:endParaRPr lang="en-US" sz="2000" dirty="0">
              <a:latin typeface="Sitka Small Semibold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1E52B-8AA1-4A48-8D05-DD4952D02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87B15A1-F846-B43C-8C5B-3778B863E12D}"/>
              </a:ext>
            </a:extLst>
          </p:cNvPr>
          <p:cNvSpPr/>
          <p:nvPr/>
        </p:nvSpPr>
        <p:spPr>
          <a:xfrm>
            <a:off x="1145739" y="354122"/>
            <a:ext cx="6339959" cy="439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3200" b="1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Zomato Delivery Dashboard</a:t>
            </a:r>
            <a:endParaRPr lang="en-US" sz="3200" b="1" dirty="0">
              <a:latin typeface="Sitka Small Semibold" pitchFamily="2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B6688CF-198B-9CF1-CDD8-48C9B5113F2F}"/>
              </a:ext>
            </a:extLst>
          </p:cNvPr>
          <p:cNvSpPr/>
          <p:nvPr/>
        </p:nvSpPr>
        <p:spPr>
          <a:xfrm>
            <a:off x="3729752" y="1654850"/>
            <a:ext cx="160258" cy="200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1</a:t>
            </a:r>
            <a:endParaRPr lang="en-US" sz="125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913CC676-63DA-30D3-FB09-E99DE74EAD62}"/>
              </a:ext>
            </a:extLst>
          </p:cNvPr>
          <p:cNvSpPr/>
          <p:nvPr/>
        </p:nvSpPr>
        <p:spPr>
          <a:xfrm>
            <a:off x="3729752" y="3038594"/>
            <a:ext cx="160258" cy="200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2</a:t>
            </a:r>
            <a:endParaRPr lang="en-US" sz="1250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B6429B31-A6FF-160A-D907-EA76AB6FD072}"/>
              </a:ext>
            </a:extLst>
          </p:cNvPr>
          <p:cNvSpPr/>
          <p:nvPr/>
        </p:nvSpPr>
        <p:spPr>
          <a:xfrm>
            <a:off x="3729752" y="4422338"/>
            <a:ext cx="160258" cy="200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3</a:t>
            </a:r>
            <a:endParaRPr lang="en-US" sz="1250" dirty="0"/>
          </a:p>
        </p:txBody>
      </p:sp>
      <p:sp>
        <p:nvSpPr>
          <p:cNvPr id="30" name="Text 27">
            <a:extLst>
              <a:ext uri="{FF2B5EF4-FFF2-40B4-BE49-F238E27FC236}">
                <a16:creationId xmlns:a16="http://schemas.microsoft.com/office/drawing/2014/main" id="{823F60CC-4F64-05D4-4917-6A9959B34C79}"/>
              </a:ext>
            </a:extLst>
          </p:cNvPr>
          <p:cNvSpPr/>
          <p:nvPr/>
        </p:nvSpPr>
        <p:spPr>
          <a:xfrm>
            <a:off x="7485698" y="8389739"/>
            <a:ext cx="6684764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Adyar:</a:t>
            </a:r>
            <a:r>
              <a:rPr lang="en-US" sz="10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22% of deliveries, 4.3★ rating</a:t>
            </a:r>
            <a:endParaRPr lang="en-US" sz="1050" dirty="0"/>
          </a:p>
        </p:txBody>
      </p:sp>
      <p:sp>
        <p:nvSpPr>
          <p:cNvPr id="31" name="Text 28">
            <a:extLst>
              <a:ext uri="{FF2B5EF4-FFF2-40B4-BE49-F238E27FC236}">
                <a16:creationId xmlns:a16="http://schemas.microsoft.com/office/drawing/2014/main" id="{E211565F-5933-83B1-109B-76066BEEE74D}"/>
              </a:ext>
            </a:extLst>
          </p:cNvPr>
          <p:cNvSpPr/>
          <p:nvPr/>
        </p:nvSpPr>
        <p:spPr>
          <a:xfrm>
            <a:off x="7485698" y="8650129"/>
            <a:ext cx="6684764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Anna Nagar:</a:t>
            </a:r>
            <a:r>
              <a:rPr lang="en-US" sz="10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18% volume, 4.2★ rating</a:t>
            </a:r>
            <a:endParaRPr lang="en-US" sz="1050" dirty="0"/>
          </a:p>
        </p:txBody>
      </p:sp>
      <p:sp>
        <p:nvSpPr>
          <p:cNvPr id="32" name="Text 29">
            <a:extLst>
              <a:ext uri="{FF2B5EF4-FFF2-40B4-BE49-F238E27FC236}">
                <a16:creationId xmlns:a16="http://schemas.microsoft.com/office/drawing/2014/main" id="{93A278F2-8834-DC93-7316-6CC9C39F7BBC}"/>
              </a:ext>
            </a:extLst>
          </p:cNvPr>
          <p:cNvSpPr/>
          <p:nvPr/>
        </p:nvSpPr>
        <p:spPr>
          <a:xfrm>
            <a:off x="7485698" y="8910518"/>
            <a:ext cx="6684764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T. Nagar:</a:t>
            </a:r>
            <a:r>
              <a:rPr lang="en-US" sz="10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15% volume, 4.1★ rating</a:t>
            </a:r>
            <a:endParaRPr lang="en-US" sz="1050" dirty="0"/>
          </a:p>
        </p:txBody>
      </p:sp>
      <p:sp>
        <p:nvSpPr>
          <p:cNvPr id="33" name="Text 30">
            <a:extLst>
              <a:ext uri="{FF2B5EF4-FFF2-40B4-BE49-F238E27FC236}">
                <a16:creationId xmlns:a16="http://schemas.microsoft.com/office/drawing/2014/main" id="{ED02C8CA-9ED7-6332-0C3B-F37D1ADB5F65}"/>
              </a:ext>
            </a:extLst>
          </p:cNvPr>
          <p:cNvSpPr/>
          <p:nvPr/>
        </p:nvSpPr>
        <p:spPr>
          <a:xfrm>
            <a:off x="7485698" y="9170908"/>
            <a:ext cx="6684764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Velachery:</a:t>
            </a:r>
            <a:r>
              <a:rPr lang="en-US" sz="10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12% volume, 4.2★ rating</a:t>
            </a:r>
            <a:endParaRPr lang="en-US" sz="1050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51E1A32-DF54-DF15-F9B5-766E4505A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366" y="825461"/>
            <a:ext cx="12659668" cy="694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905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963" y="515064"/>
            <a:ext cx="8491776" cy="615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Key Takeaways &amp; Future Roadmap</a:t>
            </a:r>
            <a:endParaRPr lang="en-US" sz="3850" dirty="0">
              <a:latin typeface="Sitka Small Semibold" pitchFamily="2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654963" y="1504950"/>
            <a:ext cx="4315420" cy="2007156"/>
          </a:xfrm>
          <a:prstGeom prst="roundRect">
            <a:avLst>
              <a:gd name="adj" fmla="val 3916"/>
            </a:avLst>
          </a:prstGeom>
          <a:solidFill>
            <a:srgbClr val="DA1B2E"/>
          </a:solidFill>
          <a:ln w="7620">
            <a:solidFill>
              <a:srgbClr val="F3344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49630" y="1699617"/>
            <a:ext cx="270200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Performance Insights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49630" y="2119670"/>
            <a:ext cx="3926086" cy="1197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92% overall delivery success rate demonstrates operational excellence, with clear opportunities to reduce the 8% through targeted interventions.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5157430" y="1504950"/>
            <a:ext cx="4315420" cy="2007156"/>
          </a:xfrm>
          <a:prstGeom prst="roundRect">
            <a:avLst>
              <a:gd name="adj" fmla="val 3916"/>
            </a:avLst>
          </a:prstGeom>
          <a:solidFill>
            <a:srgbClr val="DA1B2E"/>
          </a:solidFill>
          <a:ln w="7620">
            <a:solidFill>
              <a:srgbClr val="F3344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352098" y="1699617"/>
            <a:ext cx="2462570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Geographic Focus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352098" y="2119670"/>
            <a:ext cx="3926086" cy="1197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itka Small" pitchFamily="2" charset="0"/>
                <a:ea typeface="Sora Light" pitchFamily="34" charset="-122"/>
                <a:cs typeface="Sora Light" pitchFamily="34" charset="-120"/>
              </a:rPr>
              <a:t>Adyar's dominance suggests strong market penetration, while emerging areas like Velachery show growth potential for partner expansion.</a:t>
            </a:r>
            <a:endParaRPr lang="en-US" sz="1450" dirty="0">
              <a:latin typeface="Sitka Small" pitchFamily="2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9659898" y="1504950"/>
            <a:ext cx="4315420" cy="2007156"/>
          </a:xfrm>
          <a:prstGeom prst="roundRect">
            <a:avLst>
              <a:gd name="adj" fmla="val 3916"/>
            </a:avLst>
          </a:prstGeom>
          <a:solidFill>
            <a:srgbClr val="DA1B2E"/>
          </a:solidFill>
          <a:ln w="7620">
            <a:solidFill>
              <a:srgbClr val="F3344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54565" y="1699617"/>
            <a:ext cx="2462570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Technology Impact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854565" y="2119670"/>
            <a:ext cx="3926086" cy="1197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Data-driven decision making through Power BI enables proactive issue resolution and continuous improvement across all metrics.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654963" y="3792736"/>
            <a:ext cx="4009787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Next Phase Enhancements</a:t>
            </a:r>
            <a:endParaRPr lang="en-US" sz="2300" dirty="0">
              <a:latin typeface="Sitka Small Semibold" pitchFamily="2" charset="0"/>
            </a:endParaRPr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63" y="4442698"/>
            <a:ext cx="4440079" cy="748546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842010" y="5378291"/>
            <a:ext cx="2462570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itka Small" pitchFamily="2" charset="0"/>
                <a:ea typeface="Sora Semi Bold" pitchFamily="34" charset="-122"/>
                <a:cs typeface="Sora Semi Bold" pitchFamily="34" charset="-120"/>
              </a:rPr>
              <a:t>Real-Time Tracking</a:t>
            </a:r>
            <a:endParaRPr lang="en-US" sz="1900" dirty="0">
              <a:latin typeface="Sitka Small" pitchFamily="2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42010" y="5774988"/>
            <a:ext cx="4065984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Live partner location updates</a:t>
            </a:r>
            <a:endParaRPr lang="en-US" sz="1450" dirty="0">
              <a:latin typeface="Sitka Small Semibold" pitchFamily="2" charset="0"/>
            </a:endParaRPr>
          </a:p>
        </p:txBody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5042" y="4442698"/>
            <a:ext cx="4440198" cy="748546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5282089" y="5378291"/>
            <a:ext cx="2541270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Customer Feedback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5282089" y="5798344"/>
            <a:ext cx="4066103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Integrated rating analysis</a:t>
            </a:r>
            <a:endParaRPr lang="en-US" sz="1450" dirty="0">
              <a:latin typeface="Sitka Small Semibold" pitchFamily="2" charset="0"/>
            </a:endParaRPr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5239" y="4442698"/>
            <a:ext cx="4440079" cy="748546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722287" y="5378291"/>
            <a:ext cx="2462570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 Voice-Over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21" name="Text 16"/>
          <p:cNvSpPr/>
          <p:nvPr/>
        </p:nvSpPr>
        <p:spPr>
          <a:xfrm>
            <a:off x="9722287" y="5798344"/>
            <a:ext cx="4065984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Localized dashboard narration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22" name="Shape 17"/>
          <p:cNvSpPr/>
          <p:nvPr/>
        </p:nvSpPr>
        <p:spPr>
          <a:xfrm>
            <a:off x="654963" y="6588799"/>
            <a:ext cx="13320474" cy="30956"/>
          </a:xfrm>
          <a:prstGeom prst="rect">
            <a:avLst/>
          </a:prstGeom>
          <a:solidFill>
            <a:srgbClr val="3B3535">
              <a:alpha val="50000"/>
            </a:srgbClr>
          </a:solidFill>
          <a:ln/>
        </p:spPr>
      </p:sp>
      <p:sp>
        <p:nvSpPr>
          <p:cNvPr id="23" name="Text 18"/>
          <p:cNvSpPr/>
          <p:nvPr/>
        </p:nvSpPr>
        <p:spPr>
          <a:xfrm>
            <a:off x="654963" y="6830139"/>
            <a:ext cx="13320474" cy="374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Let's collaborate!</a:t>
            </a:r>
            <a:r>
              <a:rPr lang="en-US" sz="18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Connect with me on GitHub: </a:t>
            </a:r>
            <a:r>
              <a:rPr lang="en-US" sz="1800" u="sng" dirty="0">
                <a:solidFill>
                  <a:srgbClr val="DA1B2E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github.com/tamiltamil2121v-cloud</a:t>
            </a:r>
            <a:endParaRPr lang="en-US" sz="1800" dirty="0">
              <a:latin typeface="Sitka Small Semibold" pitchFamily="2" charset="0"/>
            </a:endParaRPr>
          </a:p>
        </p:txBody>
      </p:sp>
      <p:sp>
        <p:nvSpPr>
          <p:cNvPr id="24" name="Text 19"/>
          <p:cNvSpPr/>
          <p:nvPr/>
        </p:nvSpPr>
        <p:spPr>
          <a:xfrm>
            <a:off x="654963" y="7414974"/>
            <a:ext cx="13320474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Thank you for exploring this data journey. Together, we're making food delivery faster, smarter, and more delightful for everyone.</a:t>
            </a:r>
            <a:endParaRPr lang="en-US" sz="1450" dirty="0">
              <a:latin typeface="Sitka Small Semibold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88087"/>
            <a:ext cx="683121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itka Heading Semibold" pitchFamily="2" charset="0"/>
                <a:ea typeface="Sora Semi Bold" pitchFamily="34" charset="-122"/>
                <a:cs typeface="Sora Semi Bold" pitchFamily="34" charset="-120"/>
              </a:rPr>
              <a:t>Project Vision &amp; Impact</a:t>
            </a:r>
            <a:endParaRPr lang="en-US" sz="4450" dirty="0">
              <a:latin typeface="Sitka Heading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2142292"/>
            <a:ext cx="3420904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itka Small Semibold" pitchFamily="2" charset="0"/>
                <a:cs typeface="Sora Semi Bold" pitchFamily="34" charset="-120"/>
              </a:rPr>
              <a:t>Our</a:t>
            </a:r>
            <a:r>
              <a:rPr lang="en-US" sz="26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 </a:t>
            </a:r>
            <a:r>
              <a:rPr lang="en-US" sz="4450" dirty="0">
                <a:solidFill>
                  <a:srgbClr val="1F1E1E"/>
                </a:solidFill>
                <a:latin typeface="Sitka Small Semibold" pitchFamily="2" charset="0"/>
                <a:cs typeface="Sora Semi Bold" pitchFamily="34" charset="-120"/>
              </a:rPr>
              <a:t>Mission</a:t>
            </a:r>
          </a:p>
        </p:txBody>
      </p:sp>
      <p:sp>
        <p:nvSpPr>
          <p:cNvPr id="4" name="Text 2"/>
          <p:cNvSpPr/>
          <p:nvPr/>
        </p:nvSpPr>
        <p:spPr>
          <a:xfrm>
            <a:off x="758309" y="2786420"/>
            <a:ext cx="765679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itka Text Semibold" pitchFamily="2" charset="0"/>
                <a:ea typeface="Sora Light" pitchFamily="34" charset="-122"/>
                <a:cs typeface="Sora Light" pitchFamily="34" charset="-120"/>
              </a:rPr>
              <a:t>Transform raw delivery data into actionable insights that empower operations teams and delivery partners across Tamil Nadu's bustling food delivery ecosystem.</a:t>
            </a:r>
            <a:endParaRPr lang="en-US" sz="1700" dirty="0">
              <a:latin typeface="Sitka Text Semibold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8309" y="4043124"/>
            <a:ext cx="3420904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Core Objectives</a:t>
            </a:r>
            <a:endParaRPr lang="en-US" sz="2650" dirty="0">
              <a:latin typeface="Sitka Small Semibold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43774" y="4687253"/>
            <a:ext cx="765679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Analyze delivery partner performance across critical KPIs</a:t>
            </a:r>
            <a:endParaRPr lang="en-US" sz="1700" dirty="0">
              <a:latin typeface="Sitka Small Semibold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8309" y="5109686"/>
            <a:ext cx="765679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Uncover patterns in delays, fees, and customer satisfaction</a:t>
            </a:r>
            <a:endParaRPr lang="en-US" sz="1700" dirty="0">
              <a:latin typeface="Sitka Small Semibold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8309" y="5532120"/>
            <a:ext cx="765679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Identify optimization opportunities by vehicle type and area</a:t>
            </a:r>
            <a:endParaRPr lang="en-US" sz="1700" dirty="0">
              <a:latin typeface="Sitka Small Semibold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8309" y="5954554"/>
            <a:ext cx="765679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Drive data-informed decisions with local context</a:t>
            </a:r>
            <a:endParaRPr lang="en-US" sz="1700" dirty="0">
              <a:latin typeface="Sitka Small Semibold" pitchFamily="2" charset="0"/>
            </a:endParaRPr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3357" y="1317076"/>
            <a:ext cx="4928235" cy="531818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7919" y="728901"/>
            <a:ext cx="6389965" cy="468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Technology Stack &amp; Data Pipeline</a:t>
            </a:r>
            <a:endParaRPr lang="en-US" sz="2900" dirty="0">
              <a:latin typeface="Sitka Small Semibold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97919" y="1465951"/>
            <a:ext cx="8148161" cy="1415891"/>
          </a:xfrm>
          <a:prstGeom prst="roundRect">
            <a:avLst>
              <a:gd name="adj" fmla="val 422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7819" y="1560195"/>
            <a:ext cx="426839" cy="426839"/>
          </a:xfrm>
          <a:prstGeom prst="roundRect">
            <a:avLst>
              <a:gd name="adj" fmla="val 21420455"/>
            </a:avLst>
          </a:prstGeom>
          <a:solidFill>
            <a:srgbClr val="DA1B2E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215" y="1653540"/>
            <a:ext cx="192048" cy="24003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7819" y="2129314"/>
            <a:ext cx="187213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Power BI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47819" y="2448639"/>
            <a:ext cx="7848362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Interactive dashboards with real-time filtering and drill-down capabilities for comprehensive </a:t>
            </a:r>
          </a:p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data exploration</a:t>
            </a:r>
            <a:endParaRPr lang="en-US" sz="1100" dirty="0">
              <a:latin typeface="Sitka Small Semibold" pitchFamily="2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497919" y="2968466"/>
            <a:ext cx="8148161" cy="1415891"/>
          </a:xfrm>
          <a:prstGeom prst="roundRect">
            <a:avLst>
              <a:gd name="adj" fmla="val 422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47819" y="3118366"/>
            <a:ext cx="426839" cy="426839"/>
          </a:xfrm>
          <a:prstGeom prst="roundRect">
            <a:avLst>
              <a:gd name="adj" fmla="val 21420455"/>
            </a:avLst>
          </a:prstGeom>
          <a:solidFill>
            <a:srgbClr val="DA1B2E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215" y="3211711"/>
            <a:ext cx="192048" cy="24003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47819" y="3687485"/>
            <a:ext cx="187213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DAX Calculations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647819" y="4006810"/>
            <a:ext cx="7848362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Advanced metrics including delivery efficiency ratios, time-based aggregations, and performance scoring</a:t>
            </a:r>
            <a:endParaRPr lang="en-US" sz="1100" dirty="0">
              <a:latin typeface="Sitka Small Semibold" pitchFamily="2" charset="0"/>
            </a:endParaRPr>
          </a:p>
        </p:txBody>
      </p:sp>
      <p:sp>
        <p:nvSpPr>
          <p:cNvPr id="14" name="Shape 9"/>
          <p:cNvSpPr/>
          <p:nvPr/>
        </p:nvSpPr>
        <p:spPr>
          <a:xfrm>
            <a:off x="497919" y="4526637"/>
            <a:ext cx="8148161" cy="1415891"/>
          </a:xfrm>
          <a:prstGeom prst="roundRect">
            <a:avLst>
              <a:gd name="adj" fmla="val 422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47819" y="4676537"/>
            <a:ext cx="426839" cy="426839"/>
          </a:xfrm>
          <a:prstGeom prst="roundRect">
            <a:avLst>
              <a:gd name="adj" fmla="val 21420455"/>
            </a:avLst>
          </a:prstGeom>
          <a:solidFill>
            <a:srgbClr val="DA1B2E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215" y="4769882"/>
            <a:ext cx="192048" cy="24003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47819" y="5245656"/>
            <a:ext cx="187213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Data Sources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647819" y="5564981"/>
            <a:ext cx="7848362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Excel and CSV files containing delivery transactions, partner profiles, and customer feedback data</a:t>
            </a:r>
            <a:endParaRPr lang="en-US" sz="1100" dirty="0">
              <a:latin typeface="Sitka Small Semibold" pitchFamily="2" charset="0"/>
            </a:endParaRPr>
          </a:p>
        </p:txBody>
      </p:sp>
      <p:sp>
        <p:nvSpPr>
          <p:cNvPr id="19" name="Shape 13"/>
          <p:cNvSpPr/>
          <p:nvPr/>
        </p:nvSpPr>
        <p:spPr>
          <a:xfrm>
            <a:off x="497919" y="6084808"/>
            <a:ext cx="8148161" cy="1415891"/>
          </a:xfrm>
          <a:prstGeom prst="roundRect">
            <a:avLst>
              <a:gd name="adj" fmla="val 422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47819" y="6234708"/>
            <a:ext cx="426839" cy="426839"/>
          </a:xfrm>
          <a:prstGeom prst="roundRect">
            <a:avLst>
              <a:gd name="adj" fmla="val 21420455"/>
            </a:avLst>
          </a:prstGeom>
          <a:solidFill>
            <a:srgbClr val="DA1B2E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5215" y="6328053"/>
            <a:ext cx="192048" cy="24003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47819" y="6803827"/>
            <a:ext cx="187213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Python Integration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23" name="Text 16"/>
          <p:cNvSpPr/>
          <p:nvPr/>
        </p:nvSpPr>
        <p:spPr>
          <a:xfrm>
            <a:off x="647819" y="7123152"/>
            <a:ext cx="7848362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Data preprocessing, cleaning, and transformation to ensure data quality and consistency</a:t>
            </a:r>
            <a:endParaRPr lang="en-US" sz="1100" dirty="0">
              <a:latin typeface="Sitka Small Semibold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02481"/>
            <a:ext cx="903279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Delivery Ecosystem at a Glance</a:t>
            </a:r>
            <a:endParaRPr lang="en-US" sz="4450" dirty="0">
              <a:latin typeface="Sitka Small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1948458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 comprehensive snapshot of Zomato's delivery operations reveals the scale and complexity of our network across Tamil Nadu's urban centers.</a:t>
            </a:r>
            <a:endParaRPr lang="en-US" sz="1700" dirty="0">
              <a:latin typeface="Sitka Small Semibold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2993827"/>
            <a:ext cx="3075384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500</a:t>
            </a:r>
            <a:endParaRPr lang="en-US" sz="5600" dirty="0"/>
          </a:p>
        </p:txBody>
      </p:sp>
      <p:sp>
        <p:nvSpPr>
          <p:cNvPr id="5" name="Text 3"/>
          <p:cNvSpPr/>
          <p:nvPr/>
        </p:nvSpPr>
        <p:spPr>
          <a:xfrm>
            <a:off x="870585" y="39794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Active Partners</a:t>
            </a:r>
            <a:endParaRPr lang="en-US" sz="2200" dirty="0">
              <a:latin typeface="Sitka Small Semibold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8309" y="4465558"/>
            <a:ext cx="30753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Dedicated delivery professionals</a:t>
            </a:r>
            <a:endParaRPr lang="en-US" sz="1700" dirty="0">
              <a:latin typeface="Sitka Small Semibold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104442" y="2993827"/>
            <a:ext cx="3075384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78K</a:t>
            </a:r>
            <a:endParaRPr lang="en-US" sz="5600" dirty="0"/>
          </a:p>
        </p:txBody>
      </p:sp>
      <p:sp>
        <p:nvSpPr>
          <p:cNvPr id="8" name="Text 6"/>
          <p:cNvSpPr/>
          <p:nvPr/>
        </p:nvSpPr>
        <p:spPr>
          <a:xfrm>
            <a:off x="4216718" y="39794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Total Deliveries</a:t>
            </a:r>
            <a:endParaRPr lang="en-US" sz="2200" dirty="0">
              <a:latin typeface="Sitka Small Semibold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4104442" y="4465558"/>
            <a:ext cx="30753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Orders completed successfully</a:t>
            </a:r>
            <a:endParaRPr lang="en-US" sz="1700" dirty="0">
              <a:latin typeface="Sitka Small Semibold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450574" y="2993827"/>
            <a:ext cx="3075384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4.2</a:t>
            </a:r>
            <a:endParaRPr lang="en-US" sz="5600" dirty="0"/>
          </a:p>
        </p:txBody>
      </p:sp>
      <p:sp>
        <p:nvSpPr>
          <p:cNvPr id="11" name="Text 9"/>
          <p:cNvSpPr/>
          <p:nvPr/>
        </p:nvSpPr>
        <p:spPr>
          <a:xfrm>
            <a:off x="7562850" y="39794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Average Rating</a:t>
            </a:r>
            <a:endParaRPr lang="en-US" sz="2200" dirty="0">
              <a:latin typeface="Sitka Small Semibold" pitchFamily="2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620927" y="4485621"/>
            <a:ext cx="307538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Customer </a:t>
            </a:r>
            <a:r>
              <a:rPr lang="en-US" sz="2000" dirty="0">
                <a:solidFill>
                  <a:srgbClr val="3B3535"/>
                </a:solidFill>
                <a:latin typeface="Sitka Small Semibold" pitchFamily="2" charset="0"/>
                <a:cs typeface="Sora Semi Bold" pitchFamily="34" charset="-120"/>
              </a:rPr>
              <a:t>satisfaction</a:t>
            </a: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score</a:t>
            </a:r>
            <a:endParaRPr lang="en-US" sz="1700" dirty="0">
              <a:latin typeface="Sitka Small Semibold" pitchFamily="2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0796707" y="2993827"/>
            <a:ext cx="3075384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₹45</a:t>
            </a:r>
            <a:endParaRPr lang="en-US" sz="5600" dirty="0"/>
          </a:p>
        </p:txBody>
      </p:sp>
      <p:sp>
        <p:nvSpPr>
          <p:cNvPr id="14" name="Text 12"/>
          <p:cNvSpPr/>
          <p:nvPr/>
        </p:nvSpPr>
        <p:spPr>
          <a:xfrm>
            <a:off x="10908983" y="39794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Median Fee</a:t>
            </a:r>
            <a:endParaRPr lang="en-US" sz="2200" dirty="0">
              <a:latin typeface="Sitka Small Semibold" pitchFamily="2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1242756" y="4385336"/>
            <a:ext cx="307538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00"/>
              </a:lnSpc>
            </a:pPr>
            <a:r>
              <a:rPr lang="en-US" sz="2200" dirty="0">
                <a:solidFill>
                  <a:srgbClr val="3B3535"/>
                </a:solidFill>
                <a:latin typeface="Sitka Small Semibold" pitchFamily="2" charset="0"/>
                <a:cs typeface="Sora Semi Bold" pitchFamily="34" charset="-120"/>
              </a:rPr>
              <a:t>Per delivery transaction</a:t>
            </a:r>
          </a:p>
        </p:txBody>
      </p:sp>
      <p:sp>
        <p:nvSpPr>
          <p:cNvPr id="16" name="Text 14"/>
          <p:cNvSpPr/>
          <p:nvPr/>
        </p:nvSpPr>
        <p:spPr>
          <a:xfrm>
            <a:off x="758309" y="5619274"/>
            <a:ext cx="303883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Primary Vehicle Type</a:t>
            </a:r>
            <a:endParaRPr lang="en-US" sz="2200" dirty="0">
              <a:latin typeface="Sitka Small Semibold" pitchFamily="2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58309" y="6192083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Motorcycles dominate</a:t>
            </a: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with 85% of deliveries, offering the perfect balance of speed and maneuverability through Chennai's busy streets.</a:t>
            </a:r>
            <a:endParaRPr lang="en-US" sz="1700" dirty="0">
              <a:latin typeface="Sitka Small Semibold" pitchFamily="2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587139" y="56192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Focus Area</a:t>
            </a:r>
            <a:endParaRPr lang="en-US" sz="2200" dirty="0">
              <a:latin typeface="Sitka Small Semibold" pitchFamily="2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587139" y="6192083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Adyar leads</a:t>
            </a:r>
            <a:r>
              <a:rPr lang="en-US" sz="17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in delivery volume, representing 22% of all orders across our operational zones.</a:t>
            </a:r>
            <a:endParaRPr lang="en-US" sz="1700" dirty="0">
              <a:latin typeface="Sitka Small Semibold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0677" y="780455"/>
            <a:ext cx="6237208" cy="611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Distance &amp; Fee Dynamics</a:t>
            </a:r>
            <a:endParaRPr lang="en-US" sz="3850" dirty="0">
              <a:latin typeface="Sitka Small Semibold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50677" y="1466255"/>
            <a:ext cx="7309723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The Relationship Between Distance and Revenue</a:t>
            </a:r>
            <a:endParaRPr lang="en-US" sz="2300" dirty="0">
              <a:latin typeface="Sitka Small Semibold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50677" y="2112050"/>
            <a:ext cx="7842647" cy="595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Analysis of 78,000 deliveries reveals distinct patterns in how delivery fees correlate with distance traveled, providing crucial insights for pricing optimization.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27817" y="2916198"/>
            <a:ext cx="3828336" cy="2322314"/>
          </a:xfrm>
          <a:prstGeom prst="roundRect">
            <a:avLst>
              <a:gd name="adj" fmla="val 4725"/>
            </a:avLst>
          </a:prstGeom>
          <a:solidFill>
            <a:srgbClr val="FFFFFF"/>
          </a:solidFill>
          <a:ln w="22860">
            <a:solidFill>
              <a:srgbClr val="DFB8BC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27817" y="2916198"/>
            <a:ext cx="91440" cy="2322314"/>
          </a:xfrm>
          <a:prstGeom prst="roundRect">
            <a:avLst>
              <a:gd name="adj" fmla="val 85397"/>
            </a:avLst>
          </a:prstGeom>
          <a:solidFill>
            <a:srgbClr val="DA1B2E"/>
          </a:solidFill>
          <a:ln/>
        </p:spPr>
      </p:sp>
      <p:sp>
        <p:nvSpPr>
          <p:cNvPr id="8" name="Text 5"/>
          <p:cNvSpPr/>
          <p:nvPr/>
        </p:nvSpPr>
        <p:spPr>
          <a:xfrm>
            <a:off x="927973" y="3124914"/>
            <a:ext cx="247149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High-Fee Deliveries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27973" y="3542109"/>
            <a:ext cx="3342322" cy="1487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Average distance: 8.5 km</a:t>
            </a: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— Premium fees justify longer routes, typically crossing multiple neighborhoods with careful time management.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664869" y="2916198"/>
            <a:ext cx="3828455" cy="2322314"/>
          </a:xfrm>
          <a:prstGeom prst="roundRect">
            <a:avLst>
              <a:gd name="adj" fmla="val 4725"/>
            </a:avLst>
          </a:prstGeom>
          <a:solidFill>
            <a:srgbClr val="FFFFFF"/>
          </a:solidFill>
          <a:ln w="22860">
            <a:solidFill>
              <a:srgbClr val="DFB8BC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4642009" y="2916198"/>
            <a:ext cx="91440" cy="2322314"/>
          </a:xfrm>
          <a:prstGeom prst="roundRect">
            <a:avLst>
              <a:gd name="adj" fmla="val 85397"/>
            </a:avLst>
          </a:prstGeom>
          <a:solidFill>
            <a:srgbClr val="DA1B2E"/>
          </a:solidFill>
          <a:ln/>
        </p:spPr>
      </p:sp>
      <p:sp>
        <p:nvSpPr>
          <p:cNvPr id="12" name="Text 9"/>
          <p:cNvSpPr/>
          <p:nvPr/>
        </p:nvSpPr>
        <p:spPr>
          <a:xfrm>
            <a:off x="4942165" y="3124914"/>
            <a:ext cx="2901434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Medium-Fee Deliveries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42165" y="3542109"/>
            <a:ext cx="3342442" cy="1190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Average distance: 4.2 km</a:t>
            </a: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— The sweet spot balancing partner earnings and customer satisfaction within local zones.</a:t>
            </a:r>
            <a:endParaRPr lang="en-US" sz="1450" dirty="0">
              <a:latin typeface="Sitka Small Semibold" pitchFamily="2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50677" y="5424368"/>
            <a:ext cx="3828336" cy="2024777"/>
          </a:xfrm>
          <a:prstGeom prst="roundRect">
            <a:avLst>
              <a:gd name="adj" fmla="val 5419"/>
            </a:avLst>
          </a:prstGeom>
          <a:solidFill>
            <a:srgbClr val="FFFFFF"/>
          </a:solidFill>
          <a:ln w="22860">
            <a:solidFill>
              <a:srgbClr val="DFB8BC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5" name="Shape 12"/>
          <p:cNvSpPr/>
          <p:nvPr/>
        </p:nvSpPr>
        <p:spPr>
          <a:xfrm>
            <a:off x="627817" y="5424368"/>
            <a:ext cx="91440" cy="2024777"/>
          </a:xfrm>
          <a:prstGeom prst="roundRect">
            <a:avLst>
              <a:gd name="adj" fmla="val 85397"/>
            </a:avLst>
          </a:prstGeom>
          <a:solidFill>
            <a:srgbClr val="DA1B2E"/>
          </a:solidFill>
          <a:ln/>
        </p:spPr>
      </p:sp>
      <p:sp>
        <p:nvSpPr>
          <p:cNvPr id="16" name="Text 13"/>
          <p:cNvSpPr/>
          <p:nvPr/>
        </p:nvSpPr>
        <p:spPr>
          <a:xfrm>
            <a:off x="927973" y="5633085"/>
            <a:ext cx="2446258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Low-Fee Deliveries</a:t>
            </a:r>
            <a:endParaRPr lang="en-US" sz="1900" dirty="0">
              <a:latin typeface="Sitka Small Semibold" pitchFamily="2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927973" y="6050280"/>
            <a:ext cx="3342322" cy="1190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Average distance: 1.8 km</a:t>
            </a:r>
            <a:r>
              <a:rPr lang="en-US" sz="14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— Quick neighborhood runs that maximize delivery frequency and partner utilization.</a:t>
            </a:r>
            <a:endParaRPr lang="en-US" sz="1450" dirty="0">
              <a:latin typeface="Sitka Small Semibold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7802" y="398978"/>
            <a:ext cx="6625233" cy="477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Cuisine &amp; Delivery Status Patterns</a:t>
            </a:r>
            <a:endParaRPr lang="en-US" sz="3000" dirty="0">
              <a:latin typeface="Sitka Small Semibold" pitchFamily="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02" y="1257062"/>
            <a:ext cx="4978598" cy="49785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801207" y="1238845"/>
            <a:ext cx="2699028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What's Driving Orders?</a:t>
            </a:r>
            <a:endParaRPr lang="en-US" sz="1800" dirty="0">
              <a:latin typeface="Sitka Small Semibold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801207" y="1670209"/>
            <a:ext cx="7328892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Cuisine preferences and completion rates tell a fascinating story about customer behavior and operational efficiency across different food categories.</a:t>
            </a:r>
            <a:endParaRPr lang="en-US" sz="1100" dirty="0">
              <a:latin typeface="Sitka Small Semibold" pitchFamily="2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802" y="6489549"/>
            <a:ext cx="145018" cy="181332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507861" y="6708468"/>
            <a:ext cx="4441508" cy="15240"/>
          </a:xfrm>
          <a:prstGeom prst="rect">
            <a:avLst/>
          </a:prstGeom>
          <a:solidFill>
            <a:srgbClr val="DA1B2E"/>
          </a:solidFill>
          <a:ln/>
        </p:spPr>
      </p:sp>
      <p:sp>
        <p:nvSpPr>
          <p:cNvPr id="8" name="Text 4"/>
          <p:cNvSpPr/>
          <p:nvPr/>
        </p:nvSpPr>
        <p:spPr>
          <a:xfrm>
            <a:off x="507861" y="6811458"/>
            <a:ext cx="2839045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Indian Cuisine: 42% of orders</a:t>
            </a:r>
            <a:endParaRPr lang="en-US" sz="1500" dirty="0">
              <a:latin typeface="Sitka Small Semibold" pitchFamily="2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463257" y="7305637"/>
            <a:ext cx="4441508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Highest volume with 92% successful delivery rate — biryani and thali combos lead the charge</a:t>
            </a:r>
            <a:endParaRPr lang="en-US" sz="1100" dirty="0">
              <a:latin typeface="Sitka Small Semibold" pitchFamily="2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4327" y="6489549"/>
            <a:ext cx="145018" cy="181332"/>
          </a:xfrm>
          <a:prstGeom prst="rect">
            <a:avLst/>
          </a:prstGeom>
        </p:spPr>
      </p:pic>
      <p:sp>
        <p:nvSpPr>
          <p:cNvPr id="11" name="Shape 6"/>
          <p:cNvSpPr/>
          <p:nvPr/>
        </p:nvSpPr>
        <p:spPr>
          <a:xfrm>
            <a:off x="5094386" y="6732406"/>
            <a:ext cx="4441627" cy="15240"/>
          </a:xfrm>
          <a:prstGeom prst="rect">
            <a:avLst/>
          </a:prstGeom>
          <a:solidFill>
            <a:srgbClr val="DA1B2E"/>
          </a:solidFill>
          <a:ln/>
        </p:spPr>
      </p:sp>
      <p:sp>
        <p:nvSpPr>
          <p:cNvPr id="12" name="Text 7"/>
          <p:cNvSpPr/>
          <p:nvPr/>
        </p:nvSpPr>
        <p:spPr>
          <a:xfrm>
            <a:off x="5094327" y="6835396"/>
            <a:ext cx="3024188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Chinese Cuisine: 28% of orders</a:t>
            </a:r>
            <a:endParaRPr lang="en-US" sz="1500" dirty="0">
              <a:latin typeface="Sitka Small Semibold" pitchFamily="2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5049782" y="7305637"/>
            <a:ext cx="4441627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Strong performance with 89% completion — fried rice and Manchurian favorites during peak hours</a:t>
            </a:r>
            <a:endParaRPr lang="en-US" sz="1100" dirty="0">
              <a:latin typeface="Sitka Small Semibold" pitchFamily="2" charset="0"/>
            </a:endParaRPr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0972" y="6489549"/>
            <a:ext cx="145018" cy="181332"/>
          </a:xfrm>
          <a:prstGeom prst="rect">
            <a:avLst/>
          </a:prstGeom>
        </p:spPr>
      </p:pic>
      <p:sp>
        <p:nvSpPr>
          <p:cNvPr id="15" name="Shape 9"/>
          <p:cNvSpPr/>
          <p:nvPr/>
        </p:nvSpPr>
        <p:spPr>
          <a:xfrm>
            <a:off x="9680972" y="6720768"/>
            <a:ext cx="4441508" cy="15240"/>
          </a:xfrm>
          <a:prstGeom prst="rect">
            <a:avLst/>
          </a:prstGeom>
          <a:solidFill>
            <a:srgbClr val="DA1B2E"/>
          </a:solidFill>
          <a:ln/>
        </p:spPr>
      </p:sp>
      <p:sp>
        <p:nvSpPr>
          <p:cNvPr id="16" name="Text 10"/>
          <p:cNvSpPr/>
          <p:nvPr/>
        </p:nvSpPr>
        <p:spPr>
          <a:xfrm>
            <a:off x="9680972" y="6823758"/>
            <a:ext cx="2851785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Continental &amp; Fast Food: 30%</a:t>
            </a:r>
            <a:endParaRPr lang="en-US" sz="1500" dirty="0">
              <a:latin typeface="Sitka Small Semibold" pitchFamily="2" charset="0"/>
            </a:endParaRPr>
          </a:p>
        </p:txBody>
      </p:sp>
      <p:sp>
        <p:nvSpPr>
          <p:cNvPr id="17" name="Text 11"/>
          <p:cNvSpPr/>
          <p:nvPr/>
        </p:nvSpPr>
        <p:spPr>
          <a:xfrm>
            <a:off x="9636368" y="7305637"/>
            <a:ext cx="4441508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Growing segment with 85% success rate — cancellations slightly higher due to longer prep times</a:t>
            </a:r>
            <a:endParaRPr lang="en-US" sz="1100" dirty="0">
              <a:latin typeface="Sitka Small Semibold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1375" y="261113"/>
            <a:ext cx="7453908" cy="490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Vehicle Types &amp; Payment Preferences</a:t>
            </a:r>
            <a:endParaRPr lang="en-US" sz="3050" dirty="0">
              <a:latin typeface="Sitka Small Semibold" pitchFamily="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3134" y="1049069"/>
            <a:ext cx="3912916" cy="391291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00154" y="5075612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Motorcycles: 85%</a:t>
            </a:r>
            <a:endParaRPr lang="en-US" sz="1500" dirty="0">
              <a:latin typeface="Sitka Small Semibold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00154" y="5409821"/>
            <a:ext cx="4405074" cy="714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The workhorse of delivery operations, handling everything from single orders to multiple drop-offs with speed and efficiency.</a:t>
            </a:r>
            <a:endParaRPr lang="en-US" sz="1150" dirty="0">
              <a:latin typeface="Sitka Small Semibold" pitchFamily="2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978" y="1049069"/>
            <a:ext cx="3912916" cy="391291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91442" y="5112437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Scooters: 12%</a:t>
            </a:r>
            <a:endParaRPr lang="en-US" sz="1500" dirty="0">
              <a:latin typeface="Sitka Small Semibold" pitchFamily="2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391442" y="5446646"/>
            <a:ext cx="4405074" cy="714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Growing presence in dense urban areas, offering eco-friendly alternatives with lower operating costs for short distances.</a:t>
            </a:r>
            <a:endParaRPr lang="en-US" sz="1150" dirty="0">
              <a:latin typeface="Sitka Small Semibold" pitchFamily="2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8288" y="993086"/>
            <a:ext cx="3912916" cy="391291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982730" y="5112437"/>
            <a:ext cx="1960126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Bicycles: 3%</a:t>
            </a:r>
            <a:endParaRPr lang="en-US" sz="1500" dirty="0">
              <a:latin typeface="Sitka Small Semibold" pitchFamily="2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982730" y="5446646"/>
            <a:ext cx="4405074" cy="714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Hyper-local deliveries in congested zones where two-wheelers excel, particularly during lunch rush hours in business districts.</a:t>
            </a:r>
            <a:endParaRPr lang="en-US" sz="1150" dirty="0">
              <a:latin typeface="Sitka Small Semibold" pitchFamily="2" charset="0"/>
            </a:endParaRPr>
          </a:p>
        </p:txBody>
      </p:sp>
      <p:sp>
        <p:nvSpPr>
          <p:cNvPr id="12" name="Shape 7"/>
          <p:cNvSpPr/>
          <p:nvPr/>
        </p:nvSpPr>
        <p:spPr>
          <a:xfrm>
            <a:off x="521375" y="6325232"/>
            <a:ext cx="13587651" cy="26194"/>
          </a:xfrm>
          <a:prstGeom prst="rect">
            <a:avLst/>
          </a:prstGeom>
          <a:solidFill>
            <a:srgbClr val="3B3535">
              <a:alpha val="50000"/>
            </a:srgbClr>
          </a:solidFill>
          <a:ln/>
        </p:spPr>
      </p:sp>
      <p:sp>
        <p:nvSpPr>
          <p:cNvPr id="13" name="Text 8"/>
          <p:cNvSpPr/>
          <p:nvPr/>
        </p:nvSpPr>
        <p:spPr>
          <a:xfrm>
            <a:off x="521375" y="6474330"/>
            <a:ext cx="2824163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Payment Mode Insights</a:t>
            </a:r>
            <a:endParaRPr lang="en-US" sz="1850" dirty="0">
              <a:latin typeface="Sitka Small Semibold" pitchFamily="2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521375" y="7125840"/>
            <a:ext cx="4240411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Cash:</a:t>
            </a:r>
            <a:r>
              <a:rPr lang="en-US" sz="11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58% — Still the preferred choice in Adyar and surrounding neighborhoods</a:t>
            </a:r>
            <a:endParaRPr lang="en-US" sz="1150" dirty="0">
              <a:latin typeface="Sitka Small Semibold" pitchFamily="2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5132784" y="7125840"/>
            <a:ext cx="4240411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Digital:</a:t>
            </a:r>
            <a:r>
              <a:rPr lang="en-US" sz="11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35% — Rapidly growing among younger demographics and tech-savvy users</a:t>
            </a:r>
            <a:endParaRPr lang="en-US" sz="1150" dirty="0">
              <a:latin typeface="Sitka Small Semibold" pitchFamily="2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9744194" y="7125840"/>
            <a:ext cx="4379952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Card:</a:t>
            </a:r>
            <a:r>
              <a:rPr lang="en-US" sz="11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7% — Steady but lower adoption, often used for corporate orders</a:t>
            </a:r>
            <a:endParaRPr lang="en-US" sz="1150" dirty="0">
              <a:latin typeface="Sitka Small Semibold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3594" y="650200"/>
            <a:ext cx="7475815" cy="560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Time, Delays &amp; Efficiency Metrics</a:t>
            </a:r>
            <a:endParaRPr lang="en-US" sz="3500" dirty="0">
              <a:latin typeface="Sitka Small Semibold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96503" y="1466255"/>
            <a:ext cx="7950994" cy="818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Understanding temporal patterns helps optimize route planning and set realistic customer expectations. Our analysis reveals critical insights into delivery performance across different statuses.</a:t>
            </a:r>
            <a:endParaRPr lang="en-US" sz="1300" dirty="0">
              <a:latin typeface="Sitka Small Semibold" pitchFamily="2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88194" y="2476262"/>
            <a:ext cx="22860" cy="3641765"/>
          </a:xfrm>
          <a:prstGeom prst="roundRect">
            <a:avLst>
              <a:gd name="adj" fmla="val 313173"/>
            </a:avLst>
          </a:prstGeom>
          <a:solidFill>
            <a:srgbClr val="DFB8BC"/>
          </a:solidFill>
          <a:ln/>
        </p:spPr>
      </p:sp>
      <p:sp>
        <p:nvSpPr>
          <p:cNvPr id="6" name="Shape 3"/>
          <p:cNvSpPr/>
          <p:nvPr/>
        </p:nvSpPr>
        <p:spPr>
          <a:xfrm>
            <a:off x="957084" y="2656523"/>
            <a:ext cx="511254" cy="22860"/>
          </a:xfrm>
          <a:prstGeom prst="roundRect">
            <a:avLst>
              <a:gd name="adj" fmla="val 313173"/>
            </a:avLst>
          </a:prstGeom>
          <a:solidFill>
            <a:srgbClr val="DFB8BC"/>
          </a:solidFill>
          <a:ln/>
        </p:spPr>
      </p:sp>
      <p:sp>
        <p:nvSpPr>
          <p:cNvPr id="7" name="Shape 4"/>
          <p:cNvSpPr/>
          <p:nvPr/>
        </p:nvSpPr>
        <p:spPr>
          <a:xfrm>
            <a:off x="596444" y="2476262"/>
            <a:ext cx="383500" cy="383500"/>
          </a:xfrm>
          <a:prstGeom prst="roundRect">
            <a:avLst>
              <a:gd name="adj" fmla="val 18668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3594" y="2499777"/>
            <a:ext cx="269081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640443" y="2534841"/>
            <a:ext cx="2242780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Completed Orders</a:t>
            </a:r>
            <a:endParaRPr lang="en-US" sz="1750" dirty="0">
              <a:latin typeface="Sitka Small Semibold" pitchFamily="2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640443" y="2917388"/>
            <a:ext cx="6907054" cy="545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Average: 32 minutes</a:t>
            </a:r>
            <a:r>
              <a:rPr lang="en-US" sz="13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Estimated time matches actual delivery with 95% accuracy</a:t>
            </a:r>
            <a:endParaRPr lang="en-US" sz="1300" dirty="0">
              <a:latin typeface="Sitka Small Semibold" pitchFamily="2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957084" y="3984069"/>
            <a:ext cx="511254" cy="22860"/>
          </a:xfrm>
          <a:prstGeom prst="roundRect">
            <a:avLst>
              <a:gd name="adj" fmla="val 313173"/>
            </a:avLst>
          </a:prstGeom>
          <a:solidFill>
            <a:srgbClr val="DFB8BC"/>
          </a:solidFill>
          <a:ln/>
        </p:spPr>
      </p:sp>
      <p:sp>
        <p:nvSpPr>
          <p:cNvPr id="12" name="Shape 9"/>
          <p:cNvSpPr/>
          <p:nvPr/>
        </p:nvSpPr>
        <p:spPr>
          <a:xfrm>
            <a:off x="596444" y="3803809"/>
            <a:ext cx="383500" cy="383500"/>
          </a:xfrm>
          <a:prstGeom prst="roundRect">
            <a:avLst>
              <a:gd name="adj" fmla="val 18668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594" y="3827324"/>
            <a:ext cx="269081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640443" y="3862388"/>
            <a:ext cx="2242780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Delayed Deliveries</a:t>
            </a:r>
            <a:endParaRPr lang="en-US" sz="1750" dirty="0">
              <a:latin typeface="Sitka Small Semibold" pitchFamily="2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640443" y="4244935"/>
            <a:ext cx="6907054" cy="545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Average: 48 minutes</a:t>
            </a:r>
            <a:r>
              <a:rPr lang="en-US" sz="13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Weather and traffic contribute 70% of delays beyond estimates</a:t>
            </a:r>
            <a:endParaRPr lang="en-US" sz="1300" dirty="0">
              <a:latin typeface="Sitka Small Semibold" pitchFamily="2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957084" y="5311616"/>
            <a:ext cx="511254" cy="22860"/>
          </a:xfrm>
          <a:prstGeom prst="roundRect">
            <a:avLst>
              <a:gd name="adj" fmla="val 313173"/>
            </a:avLst>
          </a:prstGeom>
          <a:solidFill>
            <a:srgbClr val="DFB8BC"/>
          </a:solidFill>
          <a:ln/>
        </p:spPr>
      </p:sp>
      <p:sp>
        <p:nvSpPr>
          <p:cNvPr id="17" name="Shape 14"/>
          <p:cNvSpPr/>
          <p:nvPr/>
        </p:nvSpPr>
        <p:spPr>
          <a:xfrm>
            <a:off x="596444" y="5131356"/>
            <a:ext cx="383500" cy="383500"/>
          </a:xfrm>
          <a:prstGeom prst="roundRect">
            <a:avLst>
              <a:gd name="adj" fmla="val 18668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53594" y="5154870"/>
            <a:ext cx="269081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1640443" y="5189934"/>
            <a:ext cx="2242780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Cancelled Orders</a:t>
            </a:r>
            <a:endParaRPr lang="en-US" sz="1750" dirty="0">
              <a:latin typeface="Sitka Small Semibold" pitchFamily="2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640443" y="5572482"/>
            <a:ext cx="6907054" cy="545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Average estimate: 52 min</a:t>
            </a:r>
            <a:r>
              <a:rPr lang="en-US" sz="130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Higher initial time projections correlate with cancellation likelihood</a:t>
            </a:r>
            <a:endParaRPr lang="en-US" sz="1300" dirty="0">
              <a:latin typeface="Sitka Small Semibold" pitchFamily="2" charset="0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596503" y="6309717"/>
            <a:ext cx="7950994" cy="1269683"/>
          </a:xfrm>
          <a:prstGeom prst="roundRect">
            <a:avLst>
              <a:gd name="adj" fmla="val 5639"/>
            </a:avLst>
          </a:prstGeom>
          <a:solidFill>
            <a:srgbClr val="F7BBC1"/>
          </a:solidFill>
          <a:ln/>
        </p:spPr>
      </p:sp>
      <p:pic>
        <p:nvPicPr>
          <p:cNvPr id="2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82" y="6563916"/>
            <a:ext cx="213003" cy="170378"/>
          </a:xfrm>
          <a:prstGeom prst="rect">
            <a:avLst/>
          </a:prstGeom>
        </p:spPr>
      </p:pic>
      <p:sp>
        <p:nvSpPr>
          <p:cNvPr id="23" name="Text 19"/>
          <p:cNvSpPr/>
          <p:nvPr/>
        </p:nvSpPr>
        <p:spPr>
          <a:xfrm>
            <a:off x="1150263" y="6522601"/>
            <a:ext cx="7226856" cy="818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Key Finding:</a:t>
            </a:r>
            <a:r>
              <a:rPr lang="en-US" sz="1300" dirty="0">
                <a:solidFill>
                  <a:srgbClr val="000000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 Orders with estimated delivery times exceeding 45 minutes show 3x higher cancellation rates. Implementing better time prediction models could reduce customer drop-off.</a:t>
            </a:r>
            <a:endParaRPr lang="en-US" sz="1300" dirty="0">
              <a:latin typeface="Sitka Small Semibold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7558" y="367308"/>
            <a:ext cx="6339959" cy="439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Delivery Issues &amp; Area Performance</a:t>
            </a:r>
            <a:endParaRPr lang="en-US" sz="2750" dirty="0">
              <a:latin typeface="Sitka Small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67558" y="1140738"/>
            <a:ext cx="3201114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Common Delivery Challenges</a:t>
            </a:r>
            <a:endParaRPr lang="en-US" sz="1650" dirty="0">
              <a:latin typeface="Sitka Small Semibold" pitchFamily="2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467558" y="1755100"/>
            <a:ext cx="6684764" cy="1049774"/>
          </a:xfrm>
          <a:prstGeom prst="roundRect">
            <a:avLst>
              <a:gd name="adj" fmla="val 6968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467558" y="1739860"/>
            <a:ext cx="6684764" cy="60960"/>
          </a:xfrm>
          <a:prstGeom prst="roundRect">
            <a:avLst>
              <a:gd name="adj" fmla="val 92043"/>
            </a:avLst>
          </a:prstGeom>
          <a:solidFill>
            <a:srgbClr val="DA1B2E"/>
          </a:solidFill>
          <a:ln/>
        </p:spPr>
      </p:sp>
      <p:sp>
        <p:nvSpPr>
          <p:cNvPr id="6" name="Shape 4"/>
          <p:cNvSpPr/>
          <p:nvPr/>
        </p:nvSpPr>
        <p:spPr>
          <a:xfrm>
            <a:off x="3609499" y="1554718"/>
            <a:ext cx="400764" cy="400764"/>
          </a:xfrm>
          <a:prstGeom prst="roundRect">
            <a:avLst>
              <a:gd name="adj" fmla="val 228164"/>
            </a:avLst>
          </a:prstGeom>
          <a:solidFill>
            <a:srgbClr val="DA1B2E"/>
          </a:solidFill>
          <a:ln/>
        </p:spPr>
      </p:sp>
      <p:sp>
        <p:nvSpPr>
          <p:cNvPr id="7" name="Text 5"/>
          <p:cNvSpPr/>
          <p:nvPr/>
        </p:nvSpPr>
        <p:spPr>
          <a:xfrm>
            <a:off x="3729752" y="1654850"/>
            <a:ext cx="160258" cy="200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1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616387" y="2089071"/>
            <a:ext cx="1757720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Address Issues</a:t>
            </a:r>
            <a:endParaRPr lang="en-US" sz="1350" dirty="0">
              <a:latin typeface="Sitka Small Semibold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616387" y="2442329"/>
            <a:ext cx="6387108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34% — Incomplete or incorrect location details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467558" y="3138845"/>
            <a:ext cx="6684764" cy="1049774"/>
          </a:xfrm>
          <a:prstGeom prst="roundRect">
            <a:avLst>
              <a:gd name="adj" fmla="val 6968"/>
            </a:avLst>
          </a:prstGeom>
          <a:solidFill>
            <a:srgbClr val="FFFFFF"/>
          </a:solidFill>
          <a:ln/>
        </p:spPr>
      </p:sp>
      <p:sp>
        <p:nvSpPr>
          <p:cNvPr id="11" name="Shape 9"/>
          <p:cNvSpPr/>
          <p:nvPr/>
        </p:nvSpPr>
        <p:spPr>
          <a:xfrm>
            <a:off x="467558" y="3123605"/>
            <a:ext cx="6684764" cy="60960"/>
          </a:xfrm>
          <a:prstGeom prst="roundRect">
            <a:avLst>
              <a:gd name="adj" fmla="val 92043"/>
            </a:avLst>
          </a:prstGeom>
          <a:solidFill>
            <a:srgbClr val="DA1B2E"/>
          </a:solidFill>
          <a:ln/>
        </p:spPr>
      </p:sp>
      <p:sp>
        <p:nvSpPr>
          <p:cNvPr id="12" name="Shape 10"/>
          <p:cNvSpPr/>
          <p:nvPr/>
        </p:nvSpPr>
        <p:spPr>
          <a:xfrm>
            <a:off x="3609499" y="2938463"/>
            <a:ext cx="400764" cy="400764"/>
          </a:xfrm>
          <a:prstGeom prst="roundRect">
            <a:avLst>
              <a:gd name="adj" fmla="val 228164"/>
            </a:avLst>
          </a:prstGeom>
          <a:solidFill>
            <a:srgbClr val="DA1B2E"/>
          </a:solidFill>
          <a:ln/>
        </p:spPr>
      </p:sp>
      <p:sp>
        <p:nvSpPr>
          <p:cNvPr id="13" name="Text 11"/>
          <p:cNvSpPr/>
          <p:nvPr/>
        </p:nvSpPr>
        <p:spPr>
          <a:xfrm>
            <a:off x="3729752" y="3038594"/>
            <a:ext cx="160258" cy="200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2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616387" y="3472815"/>
            <a:ext cx="1991797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Customer Unavailable</a:t>
            </a:r>
            <a:endParaRPr lang="en-US" sz="1350" dirty="0">
              <a:latin typeface="Sitka Small Semibold" pitchFamily="2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616387" y="3826073"/>
            <a:ext cx="6387108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28% — No response at delivery location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467558" y="4522589"/>
            <a:ext cx="6684764" cy="1049774"/>
          </a:xfrm>
          <a:prstGeom prst="roundRect">
            <a:avLst>
              <a:gd name="adj" fmla="val 6968"/>
            </a:avLst>
          </a:prstGeom>
          <a:solidFill>
            <a:srgbClr val="FFFFFF"/>
          </a:solidFill>
          <a:ln/>
        </p:spPr>
      </p:sp>
      <p:sp>
        <p:nvSpPr>
          <p:cNvPr id="17" name="Shape 15"/>
          <p:cNvSpPr/>
          <p:nvPr/>
        </p:nvSpPr>
        <p:spPr>
          <a:xfrm>
            <a:off x="467558" y="4507349"/>
            <a:ext cx="6684764" cy="60960"/>
          </a:xfrm>
          <a:prstGeom prst="roundRect">
            <a:avLst>
              <a:gd name="adj" fmla="val 92043"/>
            </a:avLst>
          </a:prstGeom>
          <a:solidFill>
            <a:srgbClr val="DA1B2E"/>
          </a:solidFill>
          <a:ln/>
        </p:spPr>
      </p:sp>
      <p:sp>
        <p:nvSpPr>
          <p:cNvPr id="18" name="Shape 16"/>
          <p:cNvSpPr/>
          <p:nvPr/>
        </p:nvSpPr>
        <p:spPr>
          <a:xfrm>
            <a:off x="3609499" y="4322207"/>
            <a:ext cx="400764" cy="400764"/>
          </a:xfrm>
          <a:prstGeom prst="roundRect">
            <a:avLst>
              <a:gd name="adj" fmla="val 228164"/>
            </a:avLst>
          </a:prstGeom>
          <a:solidFill>
            <a:srgbClr val="DA1B2E"/>
          </a:solidFill>
          <a:ln/>
        </p:spPr>
      </p:sp>
      <p:sp>
        <p:nvSpPr>
          <p:cNvPr id="19" name="Text 17"/>
          <p:cNvSpPr/>
          <p:nvPr/>
        </p:nvSpPr>
        <p:spPr>
          <a:xfrm>
            <a:off x="3729752" y="4422338"/>
            <a:ext cx="160258" cy="200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3</a:t>
            </a:r>
            <a:endParaRPr lang="en-US" sz="1250" dirty="0"/>
          </a:p>
        </p:txBody>
      </p:sp>
      <p:sp>
        <p:nvSpPr>
          <p:cNvPr id="20" name="Text 18"/>
          <p:cNvSpPr/>
          <p:nvPr/>
        </p:nvSpPr>
        <p:spPr>
          <a:xfrm>
            <a:off x="616387" y="4856559"/>
            <a:ext cx="1757720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Restaurant Delays</a:t>
            </a:r>
            <a:endParaRPr lang="en-US" sz="1350" dirty="0">
              <a:latin typeface="Sitka Small Semibold" pitchFamily="2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616387" y="5209818"/>
            <a:ext cx="6387108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23% — Food preparation exceeding estimates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467558" y="5891093"/>
            <a:ext cx="6684764" cy="1049774"/>
          </a:xfrm>
          <a:prstGeom prst="roundRect">
            <a:avLst>
              <a:gd name="adj" fmla="val 6968"/>
            </a:avLst>
          </a:prstGeom>
          <a:solidFill>
            <a:srgbClr val="FFFFFF"/>
          </a:solidFill>
          <a:ln/>
        </p:spPr>
      </p:sp>
      <p:sp>
        <p:nvSpPr>
          <p:cNvPr id="23" name="Shape 21"/>
          <p:cNvSpPr/>
          <p:nvPr/>
        </p:nvSpPr>
        <p:spPr>
          <a:xfrm>
            <a:off x="467558" y="5891093"/>
            <a:ext cx="6684764" cy="60960"/>
          </a:xfrm>
          <a:prstGeom prst="roundRect">
            <a:avLst>
              <a:gd name="adj" fmla="val 92043"/>
            </a:avLst>
          </a:prstGeom>
          <a:solidFill>
            <a:srgbClr val="DA1B2E"/>
          </a:solidFill>
          <a:ln/>
        </p:spPr>
      </p:sp>
      <p:sp>
        <p:nvSpPr>
          <p:cNvPr id="24" name="Shape 22"/>
          <p:cNvSpPr/>
          <p:nvPr/>
        </p:nvSpPr>
        <p:spPr>
          <a:xfrm>
            <a:off x="3609499" y="5705951"/>
            <a:ext cx="400764" cy="400764"/>
          </a:xfrm>
          <a:prstGeom prst="roundRect">
            <a:avLst>
              <a:gd name="adj" fmla="val 228164"/>
            </a:avLst>
          </a:prstGeom>
          <a:solidFill>
            <a:srgbClr val="DA1B2E"/>
          </a:solidFill>
          <a:ln/>
        </p:spPr>
      </p:sp>
      <p:sp>
        <p:nvSpPr>
          <p:cNvPr id="25" name="Text 23"/>
          <p:cNvSpPr/>
          <p:nvPr/>
        </p:nvSpPr>
        <p:spPr>
          <a:xfrm>
            <a:off x="3729752" y="5806083"/>
            <a:ext cx="160258" cy="200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4</a:t>
            </a:r>
            <a:endParaRPr lang="en-US" sz="1250" dirty="0"/>
          </a:p>
        </p:txBody>
      </p:sp>
      <p:sp>
        <p:nvSpPr>
          <p:cNvPr id="26" name="Text 24"/>
          <p:cNvSpPr/>
          <p:nvPr/>
        </p:nvSpPr>
        <p:spPr>
          <a:xfrm>
            <a:off x="616387" y="6240304"/>
            <a:ext cx="1757720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3B3535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Weather/Traffic</a:t>
            </a:r>
            <a:endParaRPr lang="en-US" sz="1350" dirty="0">
              <a:latin typeface="Sitka Small Semibold" pitchFamily="2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616387" y="6593562"/>
            <a:ext cx="6387108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Sitka Small Semibold" pitchFamily="2" charset="0"/>
                <a:ea typeface="Sora Light" pitchFamily="34" charset="-122"/>
                <a:cs typeface="Sora Light" pitchFamily="34" charset="-120"/>
              </a:rPr>
              <a:t>15% — External factors beyond control</a:t>
            </a:r>
            <a:endParaRPr lang="en-US" sz="1050" dirty="0">
              <a:latin typeface="Sitka Small Semibold" pitchFamily="2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9124927" y="714062"/>
            <a:ext cx="2339340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F1E1E"/>
                </a:solidFill>
                <a:latin typeface="Sitka Small Semibold" pitchFamily="2" charset="0"/>
                <a:ea typeface="Sora Semi Bold" pitchFamily="34" charset="-122"/>
                <a:cs typeface="Sora Semi Bold" pitchFamily="34" charset="-120"/>
              </a:rPr>
              <a:t>Top Performing Areas</a:t>
            </a:r>
            <a:endParaRPr lang="en-US" sz="1650" dirty="0">
              <a:latin typeface="Sitka Small Semibold" pitchFamily="2" charset="0"/>
            </a:endParaRPr>
          </a:p>
        </p:txBody>
      </p:sp>
      <p:pic>
        <p:nvPicPr>
          <p:cNvPr id="2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698" y="1220182"/>
            <a:ext cx="6684764" cy="6684764"/>
          </a:xfrm>
          <a:prstGeom prst="rect">
            <a:avLst/>
          </a:prstGeom>
        </p:spPr>
      </p:pic>
      <p:sp>
        <p:nvSpPr>
          <p:cNvPr id="30" name="Text 27"/>
          <p:cNvSpPr/>
          <p:nvPr/>
        </p:nvSpPr>
        <p:spPr>
          <a:xfrm>
            <a:off x="7485698" y="8389739"/>
            <a:ext cx="6684764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Adyar:</a:t>
            </a:r>
            <a:r>
              <a:rPr lang="en-US" sz="10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22% of deliveries, 4.3★ rating</a:t>
            </a:r>
            <a:endParaRPr lang="en-US" sz="1050" dirty="0"/>
          </a:p>
        </p:txBody>
      </p:sp>
      <p:sp>
        <p:nvSpPr>
          <p:cNvPr id="31" name="Text 28"/>
          <p:cNvSpPr/>
          <p:nvPr/>
        </p:nvSpPr>
        <p:spPr>
          <a:xfrm>
            <a:off x="7485698" y="8650129"/>
            <a:ext cx="6684764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Anna Nagar:</a:t>
            </a:r>
            <a:r>
              <a:rPr lang="en-US" sz="10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18% volume, 4.2★ rating</a:t>
            </a:r>
            <a:endParaRPr lang="en-US" sz="1050" dirty="0"/>
          </a:p>
        </p:txBody>
      </p:sp>
      <p:sp>
        <p:nvSpPr>
          <p:cNvPr id="32" name="Text 29"/>
          <p:cNvSpPr/>
          <p:nvPr/>
        </p:nvSpPr>
        <p:spPr>
          <a:xfrm>
            <a:off x="7485698" y="8910518"/>
            <a:ext cx="6684764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T. Nagar:</a:t>
            </a:r>
            <a:r>
              <a:rPr lang="en-US" sz="10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15% volume, 4.1★ rating</a:t>
            </a:r>
            <a:endParaRPr lang="en-US" sz="1050" dirty="0"/>
          </a:p>
        </p:txBody>
      </p:sp>
      <p:sp>
        <p:nvSpPr>
          <p:cNvPr id="33" name="Text 30"/>
          <p:cNvSpPr/>
          <p:nvPr/>
        </p:nvSpPr>
        <p:spPr>
          <a:xfrm>
            <a:off x="7485698" y="9170908"/>
            <a:ext cx="6684764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Velachery:</a:t>
            </a:r>
            <a:r>
              <a:rPr lang="en-US" sz="10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12% volume, 4.2★ rating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928</Words>
  <Application>Microsoft Office PowerPoint</Application>
  <PresentationFormat>Custom</PresentationFormat>
  <Paragraphs>133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Sora Light</vt:lpstr>
      <vt:lpstr>Arial</vt:lpstr>
      <vt:lpstr>Sitka Heading Semibold</vt:lpstr>
      <vt:lpstr>Sitka Small Semibold</vt:lpstr>
      <vt:lpstr>Sitka Text Semibold</vt:lpstr>
      <vt:lpstr>Sora Semi Bold</vt:lpstr>
      <vt:lpstr>Sitka Small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santhoshdinesh</dc:creator>
  <cp:lastModifiedBy>dinesh2121X@outlook.com</cp:lastModifiedBy>
  <cp:revision>3</cp:revision>
  <dcterms:created xsi:type="dcterms:W3CDTF">2025-10-10T07:03:05Z</dcterms:created>
  <dcterms:modified xsi:type="dcterms:W3CDTF">2025-10-10T14:28:10Z</dcterms:modified>
</cp:coreProperties>
</file>